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311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303" r:id="rId18"/>
    <p:sldId id="304" r:id="rId19"/>
    <p:sldId id="308" r:id="rId20"/>
    <p:sldId id="309" r:id="rId21"/>
    <p:sldId id="310" r:id="rId2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C205-8D40-4A56-8232-FE7621192986}" type="datetimeFigureOut">
              <a:rPr lang="tr-TR" smtClean="0"/>
              <a:pPr/>
              <a:t>20.11.2020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EB002-FC85-4B95-B6D4-7B40F2B089BD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8083872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C205-8D40-4A56-8232-FE7621192986}" type="datetimeFigureOut">
              <a:rPr lang="tr-TR" smtClean="0"/>
              <a:pPr/>
              <a:t>20.11.2020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EB002-FC85-4B95-B6D4-7B40F2B089BD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1925240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C205-8D40-4A56-8232-FE7621192986}" type="datetimeFigureOut">
              <a:rPr lang="tr-TR" smtClean="0"/>
              <a:pPr/>
              <a:t>20.11.2020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EB002-FC85-4B95-B6D4-7B40F2B089BD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5879276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C205-8D40-4A56-8232-FE7621192986}" type="datetimeFigureOut">
              <a:rPr lang="tr-TR" smtClean="0"/>
              <a:pPr/>
              <a:t>20.11.2020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EB002-FC85-4B95-B6D4-7B40F2B089BD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7260093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C205-8D40-4A56-8232-FE7621192986}" type="datetimeFigureOut">
              <a:rPr lang="tr-TR" smtClean="0"/>
              <a:pPr/>
              <a:t>20.11.2020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EB002-FC85-4B95-B6D4-7B40F2B089BD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8202812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C205-8D40-4A56-8232-FE7621192986}" type="datetimeFigureOut">
              <a:rPr lang="tr-TR" smtClean="0"/>
              <a:pPr/>
              <a:t>20.11.2020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EB002-FC85-4B95-B6D4-7B40F2B089BD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5170865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C205-8D40-4A56-8232-FE7621192986}" type="datetimeFigureOut">
              <a:rPr lang="tr-TR" smtClean="0"/>
              <a:pPr/>
              <a:t>20.11.2020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EB002-FC85-4B95-B6D4-7B40F2B089BD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6870546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C205-8D40-4A56-8232-FE7621192986}" type="datetimeFigureOut">
              <a:rPr lang="tr-TR" smtClean="0"/>
              <a:pPr/>
              <a:t>20.11.2020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EB002-FC85-4B95-B6D4-7B40F2B089BD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143965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C205-8D40-4A56-8232-FE7621192986}" type="datetimeFigureOut">
              <a:rPr lang="tr-TR" smtClean="0"/>
              <a:pPr/>
              <a:t>20.11.2020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EB002-FC85-4B95-B6D4-7B40F2B089BD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3138294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C205-8D40-4A56-8232-FE7621192986}" type="datetimeFigureOut">
              <a:rPr lang="tr-TR" smtClean="0"/>
              <a:pPr/>
              <a:t>20.11.2020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EB002-FC85-4B95-B6D4-7B40F2B089BD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0703237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C205-8D40-4A56-8232-FE7621192986}" type="datetimeFigureOut">
              <a:rPr lang="tr-TR" smtClean="0"/>
              <a:pPr/>
              <a:t>20.11.2020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EB002-FC85-4B95-B6D4-7B40F2B089BD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6372353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BC205-8D40-4A56-8232-FE7621192986}" type="datetimeFigureOut">
              <a:rPr lang="tr-TR" smtClean="0"/>
              <a:pPr/>
              <a:t>20.11.2020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EB002-FC85-4B95-B6D4-7B40F2B089BD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6389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dissolv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idx="1"/>
          </p:nvPr>
        </p:nvSpPr>
        <p:spPr/>
        <p:txBody>
          <a:bodyPr>
            <a:normAutofit fontScale="97500"/>
          </a:bodyPr>
          <a:lstStyle/>
          <a:p>
            <a:pPr marL="0" indent="0" algn="ctr">
              <a:buNone/>
            </a:pPr>
            <a:r>
              <a:rPr lang="tr-TR" sz="4000" dirty="0" smtClean="0">
                <a:solidFill>
                  <a:schemeClr val="tx2"/>
                </a:solidFill>
              </a:rPr>
              <a:t>BİRİNCİ </a:t>
            </a:r>
            <a:r>
              <a:rPr lang="tr-TR" sz="4000" dirty="0" smtClean="0">
                <a:solidFill>
                  <a:schemeClr val="tx2"/>
                </a:solidFill>
              </a:rPr>
              <a:t>SINIF ÇOCUĞUNUN GELİŞİM ÖZELLİKLERİ</a:t>
            </a:r>
            <a:endParaRPr lang="tr-TR" sz="4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585596"/>
      </p:ext>
    </p:extLst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3625857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tr-TR" sz="4000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tr-TR" sz="4000" dirty="0" smtClean="0">
                <a:solidFill>
                  <a:schemeClr val="tx2"/>
                </a:solidFill>
              </a:rPr>
              <a:t>Her </a:t>
            </a:r>
            <a:r>
              <a:rPr lang="tr-TR" sz="4000" dirty="0" smtClean="0">
                <a:solidFill>
                  <a:schemeClr val="tx2"/>
                </a:solidFill>
              </a:rPr>
              <a:t>Çocuğun Fiziksel Yapısı ve Gelişim Hızı Onun Ne Yapacağının ve Ne Öğreneceğinin Sınırını Çizer </a:t>
            </a:r>
            <a:endParaRPr lang="tr-TR" sz="4000" dirty="0">
              <a:solidFill>
                <a:schemeClr val="tx2"/>
              </a:solidFill>
            </a:endParaRPr>
          </a:p>
        </p:txBody>
      </p:sp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endParaRPr lang="tr-TR" sz="4000" dirty="0" smtClean="0"/>
          </a:p>
          <a:p>
            <a:pPr algn="just"/>
            <a:r>
              <a:rPr lang="tr-TR" sz="4000" dirty="0" smtClean="0">
                <a:solidFill>
                  <a:schemeClr val="tx2"/>
                </a:solidFill>
              </a:rPr>
              <a:t>Öğrenme ile gelişim arasında sürekli bir etkileşim söz konusudur. </a:t>
            </a:r>
            <a:endParaRPr lang="tr-TR" sz="4000" dirty="0" smtClean="0">
              <a:solidFill>
                <a:schemeClr val="tx2"/>
              </a:solidFill>
            </a:endParaRPr>
          </a:p>
          <a:p>
            <a:pPr algn="just"/>
            <a:r>
              <a:rPr lang="tr-TR" sz="4000" dirty="0" smtClean="0">
                <a:solidFill>
                  <a:schemeClr val="tx2"/>
                </a:solidFill>
              </a:rPr>
              <a:t>Bu </a:t>
            </a:r>
            <a:r>
              <a:rPr lang="tr-TR" sz="4000" dirty="0" smtClean="0">
                <a:solidFill>
                  <a:schemeClr val="tx2"/>
                </a:solidFill>
              </a:rPr>
              <a:t>nedenlerle öğrencinin gelişim özelliklerini incelenmesi başarılı bir öğretimin gerçekleşmesi için geçerlidir.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43668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sz="4000" dirty="0" smtClean="0">
                <a:solidFill>
                  <a:schemeClr val="tx2"/>
                </a:solidFill>
              </a:rPr>
              <a:t>Sonuç olarak,davranış değiştirme mühendisleri tanımlanan eğitimcilerin ve öğretmenlerin</a:t>
            </a:r>
            <a:r>
              <a:rPr lang="tr-TR" sz="4000" dirty="0" smtClean="0">
                <a:solidFill>
                  <a:schemeClr val="tx2"/>
                </a:solidFill>
              </a:rPr>
              <a:t>, çocuklara </a:t>
            </a:r>
            <a:r>
              <a:rPr lang="tr-TR" sz="4000" dirty="0" smtClean="0">
                <a:solidFill>
                  <a:schemeClr val="tx2"/>
                </a:solidFill>
              </a:rPr>
              <a:t>ve gençlere etkili bir öğrenmeyi sağlayabilmek için</a:t>
            </a:r>
            <a:r>
              <a:rPr lang="tr-TR" sz="4000" dirty="0" smtClean="0">
                <a:solidFill>
                  <a:schemeClr val="tx2"/>
                </a:solidFill>
              </a:rPr>
              <a:t>, değişik </a:t>
            </a:r>
            <a:r>
              <a:rPr lang="tr-TR" sz="4000" dirty="0" smtClean="0">
                <a:solidFill>
                  <a:schemeClr val="tx2"/>
                </a:solidFill>
              </a:rPr>
              <a:t>yaş ve gelişim dönemindeki öğrencilerin ortak özelliklerini bilmeleri ve öğrenme öğretme ortamlarını bu özelliklere uygun olarak düzenlemeleri gerekmektedir.</a:t>
            </a:r>
            <a:endParaRPr lang="tr-TR" sz="4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27146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sz="4000" dirty="0" smtClean="0">
                <a:solidFill>
                  <a:schemeClr val="tx2"/>
                </a:solidFill>
              </a:rPr>
              <a:t>Bu </a:t>
            </a:r>
            <a:r>
              <a:rPr lang="tr-TR" sz="4000" dirty="0" smtClean="0">
                <a:solidFill>
                  <a:schemeClr val="tx2"/>
                </a:solidFill>
              </a:rPr>
              <a:t>Dönemde Çocuklar Bireyselleşmeye Başlar </a:t>
            </a:r>
            <a:endParaRPr lang="tr-TR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lnSpcReduction="10000"/>
          </a:bodyPr>
          <a:lstStyle/>
          <a:p>
            <a:r>
              <a:rPr lang="tr-TR" sz="4000" dirty="0" smtClean="0">
                <a:solidFill>
                  <a:schemeClr val="tx2"/>
                </a:solidFill>
              </a:rPr>
              <a:t>Okulun da etkisiyle bu dönemde çocuk bireyselleşmenin ilk adımlarını atar ve bir birey olarak toplumda yer almaya başlar.</a:t>
            </a:r>
          </a:p>
          <a:p>
            <a:r>
              <a:rPr lang="tr-TR" sz="4000" dirty="0" smtClean="0">
                <a:solidFill>
                  <a:schemeClr val="tx2"/>
                </a:solidFill>
              </a:rPr>
              <a:t>Çocuğun zihinsel ve toplumsal becerileri gelişmiştir.</a:t>
            </a:r>
          </a:p>
          <a:p>
            <a:r>
              <a:rPr lang="tr-TR" sz="4000" dirty="0" smtClean="0">
                <a:solidFill>
                  <a:schemeClr val="tx2"/>
                </a:solidFill>
              </a:rPr>
              <a:t>Düşünme,öğrenme,diğer bireyleri ve sosyal yapıyı anlama konusunda oldukça ileri durumdadır.</a:t>
            </a:r>
          </a:p>
          <a:p>
            <a:endParaRPr lang="tr-TR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 algn="just"/>
            <a:r>
              <a:rPr lang="tr-TR" sz="4000" dirty="0" smtClean="0">
                <a:solidFill>
                  <a:schemeClr val="tx2"/>
                </a:solidFill>
              </a:rPr>
              <a:t>Okulöncesi dönemde birisinin düşüncesini başkasınınkinden ayıramazken,yavaş yavaş başkalarının duygu ve düşüncelerinin farklı olduğunu anlamaya başlar</a:t>
            </a:r>
            <a:r>
              <a:rPr lang="tr-TR" sz="4000" dirty="0" smtClean="0">
                <a:solidFill>
                  <a:schemeClr val="tx2"/>
                </a:solidFill>
              </a:rPr>
              <a:t>.</a:t>
            </a:r>
            <a:endParaRPr lang="tr-TR" sz="40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2500306"/>
            <a:ext cx="8229600" cy="1643074"/>
          </a:xfrm>
        </p:spPr>
        <p:txBody>
          <a:bodyPr>
            <a:normAutofit/>
          </a:bodyPr>
          <a:lstStyle/>
          <a:p>
            <a:r>
              <a:rPr lang="tr-TR" sz="4000" dirty="0" smtClean="0">
                <a:solidFill>
                  <a:schemeClr val="tx2"/>
                </a:solidFill>
              </a:rPr>
              <a:t>Beden </a:t>
            </a:r>
            <a:r>
              <a:rPr lang="tr-TR" sz="4000" dirty="0" smtClean="0">
                <a:solidFill>
                  <a:schemeClr val="tx2"/>
                </a:solidFill>
              </a:rPr>
              <a:t>ve Hareket Becerilerinde Önemli Gelişmeler Olmuştur</a:t>
            </a:r>
            <a:endParaRPr lang="tr-TR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500858"/>
          </a:xfrm>
        </p:spPr>
        <p:txBody>
          <a:bodyPr>
            <a:normAutofit/>
          </a:bodyPr>
          <a:lstStyle/>
          <a:p>
            <a:r>
              <a:rPr lang="tr-TR" sz="4000" dirty="0" smtClean="0">
                <a:solidFill>
                  <a:schemeClr val="tx2"/>
                </a:solidFill>
              </a:rPr>
              <a:t>Okula başlama yıllarında fiziksel gelişiminde önceki yıllara göre bir yavaşlama dönemine girilmiştir.</a:t>
            </a:r>
          </a:p>
          <a:p>
            <a:r>
              <a:rPr lang="tr-TR" sz="4000" dirty="0" smtClean="0">
                <a:solidFill>
                  <a:schemeClr val="tx2"/>
                </a:solidFill>
              </a:rPr>
              <a:t>Bedensel gelişmenin yavaşlaması nedeniyle de çocuğun hareket(motor) becerilerinde olumlu gelişmeler olur.</a:t>
            </a:r>
          </a:p>
          <a:p>
            <a:r>
              <a:rPr lang="tr-TR" sz="4000" dirty="0" smtClean="0">
                <a:solidFill>
                  <a:schemeClr val="tx2"/>
                </a:solidFill>
              </a:rPr>
              <a:t>Bedensel gelişmedeki yavaşlamayla birlikte çocuğun hareket becerileri olgunlaşmaya başlar.</a:t>
            </a:r>
            <a:endParaRPr lang="tr-TR" sz="4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500042"/>
            <a:ext cx="8229600" cy="5929354"/>
          </a:xfrm>
        </p:spPr>
        <p:txBody>
          <a:bodyPr>
            <a:normAutofit lnSpcReduction="10000"/>
          </a:bodyPr>
          <a:lstStyle/>
          <a:p>
            <a:r>
              <a:rPr lang="tr-TR" sz="4000" dirty="0" smtClean="0">
                <a:solidFill>
                  <a:schemeClr val="tx2"/>
                </a:solidFill>
              </a:rPr>
              <a:t>İlk çocuklukta yumuşak ve kıkırdaksı bir oluşum gösteren kemikler,okul çağına girildiğinde sertleşme eğilimi göstermektedir.</a:t>
            </a:r>
          </a:p>
          <a:p>
            <a:r>
              <a:rPr lang="tr-TR" sz="4000" dirty="0" smtClean="0">
                <a:solidFill>
                  <a:schemeClr val="tx2"/>
                </a:solidFill>
              </a:rPr>
              <a:t>İskelet sistemi kemikleşme odakları üretmeye başlamıştır.</a:t>
            </a:r>
          </a:p>
          <a:p>
            <a:r>
              <a:rPr lang="tr-TR" sz="4000" dirty="0" smtClean="0">
                <a:solidFill>
                  <a:schemeClr val="tx2"/>
                </a:solidFill>
              </a:rPr>
              <a:t>Büyük kasların hareketini gerektiren güç ve enerji gerektiren etkinliklere katılmakta 6-11 yaş çocuğu çok isteklidir.</a:t>
            </a:r>
            <a:endParaRPr lang="tr-TR" sz="4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6429420"/>
          </a:xfrm>
        </p:spPr>
        <p:txBody>
          <a:bodyPr>
            <a:normAutofit/>
          </a:bodyPr>
          <a:lstStyle/>
          <a:p>
            <a:r>
              <a:rPr lang="tr-TR" sz="4000" dirty="0" smtClean="0">
                <a:solidFill>
                  <a:schemeClr val="tx2"/>
                </a:solidFill>
              </a:rPr>
              <a:t>Bu dönemde hareket becerilerinde üstün gelişme gösteren çocuklar(özellikle erkek çocuklar) </a:t>
            </a:r>
            <a:r>
              <a:rPr lang="tr-TR" sz="4000" dirty="0" smtClean="0">
                <a:solidFill>
                  <a:schemeClr val="tx2"/>
                </a:solidFill>
              </a:rPr>
              <a:t>arkadaş-akran </a:t>
            </a:r>
            <a:r>
              <a:rPr lang="tr-TR" sz="4000" dirty="0" smtClean="0">
                <a:solidFill>
                  <a:schemeClr val="tx2"/>
                </a:solidFill>
              </a:rPr>
              <a:t>gruplarında daha çok kabul görür.</a:t>
            </a:r>
          </a:p>
          <a:p>
            <a:r>
              <a:rPr lang="tr-TR" sz="4000" dirty="0" smtClean="0">
                <a:solidFill>
                  <a:schemeClr val="tx2"/>
                </a:solidFill>
              </a:rPr>
              <a:t>Hareket becerilerinin gelişiminde kızlarla erkekler arasında önemli farklılıklar vardır</a:t>
            </a:r>
            <a:r>
              <a:rPr lang="tr-TR" sz="4000" dirty="0" smtClean="0">
                <a:solidFill>
                  <a:schemeClr val="tx2"/>
                </a:solidFill>
              </a:rPr>
              <a:t>.</a:t>
            </a:r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57158" y="1857364"/>
            <a:ext cx="8229600" cy="2428892"/>
          </a:xfrm>
        </p:spPr>
        <p:txBody>
          <a:bodyPr>
            <a:normAutofit/>
          </a:bodyPr>
          <a:lstStyle/>
          <a:p>
            <a:r>
              <a:rPr lang="tr-TR" sz="4000" dirty="0" smtClean="0">
                <a:solidFill>
                  <a:schemeClr val="tx2"/>
                </a:solidFill>
              </a:rPr>
              <a:t>Çocuklar </a:t>
            </a:r>
            <a:r>
              <a:rPr lang="tr-TR" sz="4000" dirty="0" smtClean="0">
                <a:solidFill>
                  <a:schemeClr val="tx2"/>
                </a:solidFill>
              </a:rPr>
              <a:t>İlköğretim Okulunun 1. Sınıfına Geldiklerinde Yazı Yazmayı Öğrenecek Gelişim Düzeyine Ulaşırlar</a:t>
            </a:r>
            <a:endParaRPr lang="tr-TR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86544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sz="4000" dirty="0" smtClean="0">
                <a:solidFill>
                  <a:schemeClr val="tx2"/>
                </a:solidFill>
              </a:rPr>
              <a:t>Yazıyı belli bir hızla yazabilmek,satıra dizmek,uygun büyüklükte yazabilmek küçük kasların gelişimi ve kontrolünün kazanılmasıyla ilişkilidir.</a:t>
            </a:r>
          </a:p>
          <a:p>
            <a:pPr algn="just"/>
            <a:r>
              <a:rPr lang="tr-TR" sz="4000" dirty="0" smtClean="0">
                <a:solidFill>
                  <a:schemeClr val="tx2"/>
                </a:solidFill>
              </a:rPr>
              <a:t>Ancak bu yaş döneminde çocukların küçük kasları gelişim sürecinde olduğu için gereğinden fazla yazma çalışması yaptırmak yorgunluk belirtilerine ve buda kötü yazı yazmaya ve yazmadan soğumaya neden olabilir.</a:t>
            </a:r>
            <a:endParaRPr lang="tr-TR" sz="4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235743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sz="4000" dirty="0" smtClean="0">
                <a:solidFill>
                  <a:schemeClr val="tx2"/>
                </a:solidFill>
              </a:rPr>
              <a:t>Okula </a:t>
            </a:r>
            <a:r>
              <a:rPr lang="tr-TR" sz="4000" dirty="0" smtClean="0">
                <a:solidFill>
                  <a:schemeClr val="tx2"/>
                </a:solidFill>
              </a:rPr>
              <a:t>Başlama Toplumsal Gelişmede Önemli Bir Adımdır</a:t>
            </a:r>
            <a:endParaRPr lang="tr-TR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lnSpcReduction="10000"/>
          </a:bodyPr>
          <a:lstStyle/>
          <a:p>
            <a:r>
              <a:rPr lang="tr-TR" sz="4000" dirty="0" smtClean="0">
                <a:solidFill>
                  <a:schemeClr val="tx2"/>
                </a:solidFill>
              </a:rPr>
              <a:t>Okula başlama çocuğun en önemli adımlarından biridir.</a:t>
            </a:r>
          </a:p>
          <a:p>
            <a:r>
              <a:rPr lang="tr-TR" sz="4000" dirty="0" smtClean="0">
                <a:solidFill>
                  <a:schemeClr val="tx2"/>
                </a:solidFill>
              </a:rPr>
              <a:t>Böylece çocuk yeni ve karmaşık bir çevreye girmek,birey olarak toplumda yer alma,dış dünyaya açılma fırsatını yakalamıştır.</a:t>
            </a:r>
          </a:p>
          <a:p>
            <a:r>
              <a:rPr lang="tr-TR" sz="4000" dirty="0" smtClean="0">
                <a:solidFill>
                  <a:schemeClr val="tx2"/>
                </a:solidFill>
              </a:rPr>
              <a:t>Her gelişim basamağında olduğu gibi bu gelişim basamağı da uyum gerektirir.</a:t>
            </a:r>
            <a:endParaRPr lang="tr-TR" sz="4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r>
              <a:rPr lang="tr-TR" sz="4000" dirty="0" smtClean="0">
                <a:solidFill>
                  <a:schemeClr val="tx2"/>
                </a:solidFill>
              </a:rPr>
              <a:t>Bu uyum,okula alışma döneminin(2-3 hafta) sağlıklı bir şekilde geçirilmesi,çocuğun okula ne kadar hazırlıklı olduğu ile ilişkilidir.</a:t>
            </a:r>
          </a:p>
          <a:p>
            <a:r>
              <a:rPr lang="tr-TR" sz="4000" dirty="0" smtClean="0">
                <a:solidFill>
                  <a:schemeClr val="tx2"/>
                </a:solidFill>
              </a:rPr>
              <a:t>Eğer çocuk belli bir bedensel,zihinsel,psikolojik ve sosyal olgunluğa erişmişse önemli sorunlar yaşanmaz.</a:t>
            </a:r>
            <a:endParaRPr lang="tr-TR" sz="4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264318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tx2"/>
                </a:solidFill>
              </a:rPr>
              <a:t>Çocuklar </a:t>
            </a:r>
            <a:r>
              <a:rPr lang="tr-TR" dirty="0" smtClean="0">
                <a:solidFill>
                  <a:schemeClr val="tx2"/>
                </a:solidFill>
              </a:rPr>
              <a:t>Önemli Farklarla Okula Başlar</a:t>
            </a:r>
            <a:endParaRPr lang="tr-TR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4143404"/>
          </a:xfrm>
        </p:spPr>
        <p:txBody>
          <a:bodyPr>
            <a:normAutofit/>
          </a:bodyPr>
          <a:lstStyle/>
          <a:p>
            <a:r>
              <a:rPr lang="tr-TR" sz="4000" dirty="0" smtClean="0">
                <a:solidFill>
                  <a:schemeClr val="tx2"/>
                </a:solidFill>
              </a:rPr>
              <a:t>İnsanların birbirine benzeyen ortak yanları yanında birbirinden ayrılan farklılıkları vardır</a:t>
            </a:r>
            <a:r>
              <a:rPr lang="tr-TR" sz="4000" dirty="0" smtClean="0">
                <a:solidFill>
                  <a:schemeClr val="tx2"/>
                </a:solidFill>
              </a:rPr>
              <a:t>.</a:t>
            </a:r>
            <a:endParaRPr lang="tr-TR" sz="40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2571744"/>
            <a:ext cx="8229600" cy="1500198"/>
          </a:xfrm>
        </p:spPr>
        <p:txBody>
          <a:bodyPr>
            <a:normAutofit/>
          </a:bodyPr>
          <a:lstStyle/>
          <a:p>
            <a:r>
              <a:rPr lang="tr-TR" sz="4000" dirty="0" smtClean="0">
                <a:solidFill>
                  <a:schemeClr val="tx2"/>
                </a:solidFill>
              </a:rPr>
              <a:t>Birinci  </a:t>
            </a:r>
            <a:r>
              <a:rPr lang="tr-TR" sz="4000" dirty="0" smtClean="0">
                <a:solidFill>
                  <a:schemeClr val="tx2"/>
                </a:solidFill>
              </a:rPr>
              <a:t>Sınıf Çocuğu Somut İşlemler Dönemindedir</a:t>
            </a:r>
            <a:endParaRPr lang="tr-TR" sz="4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857232"/>
            <a:ext cx="8229600" cy="5572164"/>
          </a:xfrm>
        </p:spPr>
        <p:txBody>
          <a:bodyPr>
            <a:normAutofit/>
          </a:bodyPr>
          <a:lstStyle/>
          <a:p>
            <a:r>
              <a:rPr lang="tr-TR" sz="4000" dirty="0" smtClean="0">
                <a:solidFill>
                  <a:schemeClr val="tx2"/>
                </a:solidFill>
              </a:rPr>
              <a:t>Piaget kuramına göre çocuk,6-11 yaşlar arasında somut işlemler dönemindedir.</a:t>
            </a:r>
          </a:p>
          <a:p>
            <a:r>
              <a:rPr lang="tr-TR" sz="4000" dirty="0" smtClean="0">
                <a:solidFill>
                  <a:schemeClr val="tx2"/>
                </a:solidFill>
              </a:rPr>
              <a:t>Bu dönemde sayı,uzay,zaman,ağırlık,hacim,boyut kavramları yerleşmeye başlar.</a:t>
            </a:r>
          </a:p>
          <a:p>
            <a:r>
              <a:rPr lang="tr-TR" sz="4000" dirty="0" smtClean="0">
                <a:solidFill>
                  <a:schemeClr val="tx2"/>
                </a:solidFill>
              </a:rPr>
              <a:t>Soyut düşünmeyi  gerektiren işlemlerde başarısızdırlar.</a:t>
            </a:r>
            <a:endParaRPr lang="tr-TR" sz="4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714356"/>
            <a:ext cx="8229600" cy="5500726"/>
          </a:xfrm>
        </p:spPr>
        <p:txBody>
          <a:bodyPr>
            <a:normAutofit/>
          </a:bodyPr>
          <a:lstStyle/>
          <a:p>
            <a:r>
              <a:rPr lang="tr-TR" sz="4000" dirty="0" smtClean="0">
                <a:solidFill>
                  <a:schemeClr val="tx2"/>
                </a:solidFill>
              </a:rPr>
              <a:t>Somut işlemler dönemindeki çocuklar,deneyimleri anlamakta güçlük çekerler.</a:t>
            </a:r>
          </a:p>
          <a:p>
            <a:r>
              <a:rPr lang="tr-TR" sz="4000" dirty="0" smtClean="0">
                <a:solidFill>
                  <a:schemeClr val="tx2"/>
                </a:solidFill>
              </a:rPr>
              <a:t>Benzetmeleri somut anlamlarıyla yorumlayıp açıklarlar.</a:t>
            </a:r>
          </a:p>
          <a:p>
            <a:r>
              <a:rPr lang="tr-TR" sz="4000" dirty="0" smtClean="0">
                <a:solidFill>
                  <a:schemeClr val="tx2"/>
                </a:solidFill>
              </a:rPr>
              <a:t>Bu yaşta çocuklar,güldürücü ve mizah dolu fıkraların ince anlamlarına değil yüzeydeki gülünçlüğüne gülerler.</a:t>
            </a:r>
            <a:endParaRPr lang="tr-TR" sz="4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556</TotalTime>
  <Words>454</Words>
  <Application>Microsoft Office PowerPoint</Application>
  <PresentationFormat>Ekran Gösterisi (4:3)</PresentationFormat>
  <Paragraphs>39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2" baseType="lpstr">
      <vt:lpstr>Ofis Teması</vt:lpstr>
      <vt:lpstr>PowerPoint Sunusu</vt:lpstr>
      <vt:lpstr>PowerPoint Sunusu</vt:lpstr>
      <vt:lpstr>PowerPoint Sunusu</vt:lpstr>
      <vt:lpstr>PowerPoint Sunusu</vt:lpstr>
      <vt:lpstr>Bu Dönemde Çocuklar Bireyselleşmeye Başlar </vt:lpstr>
      <vt:lpstr>PowerPoint Sunusu</vt:lpstr>
      <vt:lpstr>PowerPoint Sunusu</vt:lpstr>
      <vt:lpstr>Beden ve Hareket Becerilerinde Önemli Gelişmeler Olmuştur</vt:lpstr>
      <vt:lpstr>PowerPoint Sunusu</vt:lpstr>
      <vt:lpstr>PowerPoint Sunusu</vt:lpstr>
      <vt:lpstr>PowerPoint Sunusu</vt:lpstr>
      <vt:lpstr>Çocuklar İlköğretim Okulunun 1. Sınıfına Geldiklerinde Yazı Yazmayı Öğrenecek Gelişim Düzeyine Ulaşırlar</vt:lpstr>
      <vt:lpstr>PowerPoint Sunusu</vt:lpstr>
      <vt:lpstr>Okula Başlama Toplumsal Gelişmede Önemli Bir Adımdır</vt:lpstr>
      <vt:lpstr>PowerPoint Sunusu</vt:lpstr>
      <vt:lpstr>PowerPoint Sunusu</vt:lpstr>
      <vt:lpstr>Çocuklar Önemli Farklarla Okula Başlar</vt:lpstr>
      <vt:lpstr>PowerPoint Sunusu</vt:lpstr>
      <vt:lpstr>Birinci  Sınıf Çocuğu Somut İşlemler Dönemindedir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B. TÜRKÇENİN YAPISAL ÖZELLİKLERİ           ve İLKOKUMA-YAZMA ÖĞRETİMİ</dc:title>
  <dc:creator>TOSHIBA</dc:creator>
  <cp:lastModifiedBy>Hp</cp:lastModifiedBy>
  <cp:revision>123</cp:revision>
  <dcterms:created xsi:type="dcterms:W3CDTF">2016-12-20T16:41:01Z</dcterms:created>
  <dcterms:modified xsi:type="dcterms:W3CDTF">2020-11-20T18:27:47Z</dcterms:modified>
</cp:coreProperties>
</file>